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257" r:id="rId5"/>
    <p:sldId id="366" r:id="rId6"/>
    <p:sldId id="383" r:id="rId7"/>
    <p:sldId id="386" r:id="rId8"/>
    <p:sldId id="384" r:id="rId9"/>
    <p:sldId id="387" r:id="rId10"/>
    <p:sldId id="388" r:id="rId11"/>
    <p:sldId id="389" r:id="rId12"/>
    <p:sldId id="390" r:id="rId13"/>
    <p:sldId id="391" r:id="rId14"/>
    <p:sldId id="392" r:id="rId15"/>
    <p:sldId id="394" r:id="rId16"/>
    <p:sldId id="393" r:id="rId17"/>
    <p:sldId id="395" r:id="rId18"/>
    <p:sldId id="396" r:id="rId19"/>
    <p:sldId id="38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17" autoAdjust="0"/>
    <p:restoredTop sz="94114" autoAdjust="0"/>
  </p:normalViewPr>
  <p:slideViewPr>
    <p:cSldViewPr snapToGrid="0">
      <p:cViewPr varScale="1">
        <p:scale>
          <a:sx n="88" d="100"/>
          <a:sy n="88" d="100"/>
        </p:scale>
        <p:origin x="90" y="17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g>
</file>

<file path=ppt/media/image2.png>
</file>

<file path=ppt/media/image3.gif>
</file>

<file path=ppt/media/image4.gif>
</file>

<file path=ppt/media/image5.gif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241663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61889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780234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43706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29830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591753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8464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81599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92794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88459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54418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50186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03858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315127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21719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19/05/2024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gi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codecamp.org/news/brute-force-algorithms-explained/" TargetMode="External"/><Relationship Id="rId3" Type="http://schemas.openxmlformats.org/officeDocument/2006/relationships/image" Target="../media/image1.jpg"/><Relationship Id="rId7" Type="http://schemas.openxmlformats.org/officeDocument/2006/relationships/hyperlink" Target="https://www.programiz.com/dsa/dynamic-programmi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rogramiz.com/dsa/divide-and-conquer" TargetMode="External"/><Relationship Id="rId5" Type="http://schemas.openxmlformats.org/officeDocument/2006/relationships/hyperlink" Target="https://www.programiz.com/dsa/greedy-algorithm" TargetMode="External"/><Relationship Id="rId4" Type="http://schemas.openxmlformats.org/officeDocument/2006/relationships/hyperlink" Target="https://medium.com/swlh/strategies-in-algorithm-design-17029c7beb5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gif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Strategies in Designing Algorithms</a:t>
            </a:r>
            <a:endParaRPr lang="en-PH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endParaRPr lang="en-PH" sz="2000" dirty="0"/>
          </a:p>
          <a:p>
            <a:pPr algn="l"/>
            <a:r>
              <a:rPr lang="en-PH" sz="2000" b="1" dirty="0"/>
              <a:t>Presented by:</a:t>
            </a:r>
          </a:p>
          <a:p>
            <a:pPr algn="l"/>
            <a:r>
              <a:rPr lang="en-PH" sz="2000" dirty="0" err="1"/>
              <a:t>Elizer</a:t>
            </a:r>
            <a:r>
              <a:rPr lang="en-PH" sz="2000" dirty="0"/>
              <a:t> </a:t>
            </a:r>
            <a:r>
              <a:rPr lang="en-PH" sz="2000" dirty="0" err="1"/>
              <a:t>Ponio</a:t>
            </a:r>
            <a:r>
              <a:rPr lang="en-PH" sz="2000" dirty="0"/>
              <a:t> Jr.</a:t>
            </a:r>
          </a:p>
          <a:p>
            <a:pPr algn="l"/>
            <a:r>
              <a:rPr lang="en-PH" sz="2000" dirty="0"/>
              <a:t>Department of Computer Science</a:t>
            </a:r>
          </a:p>
          <a:p>
            <a:pPr algn="l"/>
            <a:r>
              <a:rPr lang="en-PH" sz="2000" dirty="0"/>
              <a:t>College of Computing and Information Technologies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Greedy Approach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8F01E5-9DD2-5DD7-64D3-82538770E359}"/>
              </a:ext>
            </a:extLst>
          </p:cNvPr>
          <p:cNvSpPr txBox="1"/>
          <p:nvPr/>
        </p:nvSpPr>
        <p:spPr>
          <a:xfrm>
            <a:off x="558267" y="1630738"/>
            <a:ext cx="5657475" cy="263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2300" dirty="0"/>
              <a:t>One examples is Dijkstra’s Algorithm to find the </a:t>
            </a:r>
            <a:r>
              <a:rPr lang="en-US" sz="2300" b="1" dirty="0">
                <a:solidFill>
                  <a:srgbClr val="0070C0"/>
                </a:solidFill>
              </a:rPr>
              <a:t>shortest distance between two vertices</a:t>
            </a:r>
          </a:p>
          <a:p>
            <a:pPr algn="l" fontAlgn="base"/>
            <a:endParaRPr lang="en-US" sz="2300" b="1" dirty="0"/>
          </a:p>
          <a:p>
            <a:pPr algn="l" fontAlgn="base"/>
            <a:r>
              <a:rPr lang="en-US" sz="2400" b="0" i="0" dirty="0">
                <a:effectLst/>
                <a:latin typeface="euclid_circular_a"/>
              </a:rPr>
              <a:t>The algorithm uses a greedy approach in the sense that </a:t>
            </a:r>
            <a:r>
              <a:rPr lang="en-US" sz="2400" b="1" i="0" dirty="0">
                <a:solidFill>
                  <a:srgbClr val="0070C0"/>
                </a:solidFill>
                <a:effectLst/>
                <a:latin typeface="euclid_circular_a"/>
              </a:rPr>
              <a:t>we find the next best solution/path </a:t>
            </a:r>
            <a:r>
              <a:rPr lang="en-US" sz="2400" b="0" i="0" dirty="0">
                <a:effectLst/>
                <a:latin typeface="euclid_circular_a"/>
              </a:rPr>
              <a:t>hoping that the end result is the best solution for the whole problem.</a:t>
            </a:r>
            <a:endParaRPr lang="en-US" sz="2300" b="1" dirty="0"/>
          </a:p>
        </p:txBody>
      </p:sp>
      <p:pic>
        <p:nvPicPr>
          <p:cNvPr id="5" name="Picture 4" descr="A diagram of a city&#10;&#10;Description automatically generated">
            <a:extLst>
              <a:ext uri="{FF2B5EF4-FFF2-40B4-BE49-F238E27FC236}">
                <a16:creationId xmlns:a16="http://schemas.microsoft.com/office/drawing/2014/main" id="{1B6E503E-26FD-18C6-5C68-BD044575E5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256" y="1630738"/>
            <a:ext cx="5528475" cy="3178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573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8828" y="377407"/>
            <a:ext cx="10254343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Dynamic Programming </a:t>
            </a:r>
            <a:r>
              <a:rPr lang="en-PH" sz="5000" b="1" dirty="0"/>
              <a:t>Approach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8F01E5-9DD2-5DD7-64D3-82538770E359}"/>
              </a:ext>
            </a:extLst>
          </p:cNvPr>
          <p:cNvSpPr txBox="1"/>
          <p:nvPr/>
        </p:nvSpPr>
        <p:spPr>
          <a:xfrm>
            <a:off x="525611" y="1738583"/>
            <a:ext cx="104641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dirty="0">
                <a:solidFill>
                  <a:srgbClr val="00B050"/>
                </a:solidFill>
              </a:rPr>
              <a:t>Dynamic Programming </a:t>
            </a:r>
            <a:r>
              <a:rPr lang="en-US" sz="2400" dirty="0"/>
              <a:t>is an approach for solving a problem by breaking down a problem into smaller overlapping sub-problems and stores the results of sub-problems to avoid redundant calculations</a:t>
            </a:r>
          </a:p>
        </p:txBody>
      </p:sp>
    </p:spTree>
    <p:extLst>
      <p:ext uri="{BB962C8B-B14F-4D97-AF65-F5344CB8AC3E}">
        <p14:creationId xmlns:p14="http://schemas.microsoft.com/office/powerpoint/2010/main" val="4124834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8828" y="377407"/>
            <a:ext cx="10254343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Dynamic Programming </a:t>
            </a:r>
            <a:r>
              <a:rPr lang="en-PH" sz="5000" b="1" dirty="0"/>
              <a:t>Approach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038208-9373-1DF2-424B-D0E4BB7B85E1}"/>
              </a:ext>
            </a:extLst>
          </p:cNvPr>
          <p:cNvSpPr txBox="1"/>
          <p:nvPr/>
        </p:nvSpPr>
        <p:spPr>
          <a:xfrm>
            <a:off x="863938" y="1710275"/>
            <a:ext cx="1046412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dirty="0"/>
              <a:t>Dynamic programming works by storing the result of subproblems so that when their solutions are required, they are at hand and we do not need to recalculate them.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This technique of storing the value of subproblems is called </a:t>
            </a:r>
            <a:r>
              <a:rPr lang="en-US" sz="2400" b="1" dirty="0" err="1">
                <a:solidFill>
                  <a:srgbClr val="0070C0"/>
                </a:solidFill>
              </a:rPr>
              <a:t>memoization</a:t>
            </a:r>
            <a:r>
              <a:rPr lang="en-US" sz="2400" dirty="0"/>
              <a:t>. By saving the values in the array, we save time for computations of sub-problems we have already come across.</a:t>
            </a:r>
          </a:p>
        </p:txBody>
      </p:sp>
    </p:spTree>
    <p:extLst>
      <p:ext uri="{BB962C8B-B14F-4D97-AF65-F5344CB8AC3E}">
        <p14:creationId xmlns:p14="http://schemas.microsoft.com/office/powerpoint/2010/main" val="3811474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dirty="0"/>
              <a:t>Dynamic Programming </a:t>
            </a:r>
            <a:r>
              <a:rPr lang="en-PH" sz="6000" b="1" dirty="0"/>
              <a:t>Approach</a:t>
            </a:r>
            <a:endParaRPr lang="en-PH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pic>
        <p:nvPicPr>
          <p:cNvPr id="3" name="Picture 2" descr="A green rectangular object with black border&#10;&#10;Description automatically generated">
            <a:extLst>
              <a:ext uri="{FF2B5EF4-FFF2-40B4-BE49-F238E27FC236}">
                <a16:creationId xmlns:a16="http://schemas.microsoft.com/office/drawing/2014/main" id="{BDBBDD73-A95C-03A2-F830-38755D2648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505" y="1528744"/>
            <a:ext cx="4274990" cy="14037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567977-5818-1E7F-2BB7-E285429281DB}"/>
              </a:ext>
            </a:extLst>
          </p:cNvPr>
          <p:cNvSpPr txBox="1"/>
          <p:nvPr/>
        </p:nvSpPr>
        <p:spPr>
          <a:xfrm>
            <a:off x="774540" y="2830108"/>
            <a:ext cx="106429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A classic real-world example of dynamic programming is the "</a:t>
            </a:r>
            <a:r>
              <a:rPr lang="en-US" sz="2400" b="1" dirty="0">
                <a:solidFill>
                  <a:srgbClr val="0070C0"/>
                </a:solidFill>
              </a:rPr>
              <a:t>Fibonacci sequence</a:t>
            </a:r>
            <a:r>
              <a:rPr lang="en-US" sz="2400" dirty="0"/>
              <a:t>" problem.</a:t>
            </a:r>
            <a:endParaRPr lang="en-PH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639987-A936-4CB9-A30E-FC69102979C5}"/>
              </a:ext>
            </a:extLst>
          </p:cNvPr>
          <p:cNvSpPr txBox="1"/>
          <p:nvPr/>
        </p:nvSpPr>
        <p:spPr>
          <a:xfrm>
            <a:off x="795277" y="3989813"/>
            <a:ext cx="1060144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The Fibonacci sequence is a series of numbers where </a:t>
            </a:r>
            <a:r>
              <a:rPr lang="en-US" sz="2400" b="1" dirty="0">
                <a:solidFill>
                  <a:srgbClr val="0070C0"/>
                </a:solidFill>
              </a:rPr>
              <a:t>each number is the sum of the two preceding ones, 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usually starting with 0 and 1.</a:t>
            </a:r>
          </a:p>
          <a:p>
            <a:endParaRPr lang="en-US" sz="2400" dirty="0">
              <a:solidFill>
                <a:srgbClr val="0D0D0D"/>
              </a:solidFill>
              <a:latin typeface="Söhne"/>
            </a:endParaRPr>
          </a:p>
          <a:p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So the sequence goes: </a:t>
            </a:r>
            <a:r>
              <a:rPr lang="en-US" sz="2400" b="1" i="0" dirty="0">
                <a:solidFill>
                  <a:srgbClr val="0D0D0D"/>
                </a:solidFill>
                <a:effectLst/>
                <a:latin typeface="Söhne"/>
              </a:rPr>
              <a:t>0, 1, 1, 2, 3, 5, 8, 13, 21</a:t>
            </a:r>
            <a:r>
              <a:rPr lang="en-US" sz="2400" b="0" i="0" dirty="0">
                <a:solidFill>
                  <a:srgbClr val="0D0D0D"/>
                </a:solidFill>
                <a:effectLst/>
                <a:latin typeface="Söhne"/>
              </a:rPr>
              <a:t>, and so on.</a:t>
            </a:r>
            <a:endParaRPr lang="en-PH" sz="2400" dirty="0"/>
          </a:p>
        </p:txBody>
      </p:sp>
    </p:spTree>
    <p:extLst>
      <p:ext uri="{BB962C8B-B14F-4D97-AF65-F5344CB8AC3E}">
        <p14:creationId xmlns:p14="http://schemas.microsoft.com/office/powerpoint/2010/main" val="1885074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dirty="0"/>
              <a:t>Dynamic Programming </a:t>
            </a:r>
            <a:r>
              <a:rPr lang="en-PH" sz="6000" b="1" dirty="0"/>
              <a:t>Approach</a:t>
            </a:r>
            <a:endParaRPr lang="en-PH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pic>
        <p:nvPicPr>
          <p:cNvPr id="3" name="Picture 2" descr="A green rectangular object with black border&#10;&#10;Description automatically generated">
            <a:extLst>
              <a:ext uri="{FF2B5EF4-FFF2-40B4-BE49-F238E27FC236}">
                <a16:creationId xmlns:a16="http://schemas.microsoft.com/office/drawing/2014/main" id="{BDBBDD73-A95C-03A2-F830-38755D2648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505" y="1528744"/>
            <a:ext cx="4274990" cy="14037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567977-5818-1E7F-2BB7-E285429281DB}"/>
              </a:ext>
            </a:extLst>
          </p:cNvPr>
          <p:cNvSpPr txBox="1"/>
          <p:nvPr/>
        </p:nvSpPr>
        <p:spPr>
          <a:xfrm>
            <a:off x="774540" y="3136838"/>
            <a:ext cx="106429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When you want to find the nth Fibonacci number, a </a:t>
            </a:r>
            <a:r>
              <a:rPr lang="en-US" sz="2400" b="1" dirty="0">
                <a:solidFill>
                  <a:srgbClr val="0070C0"/>
                </a:solidFill>
              </a:rPr>
              <a:t>recursive approach </a:t>
            </a:r>
            <a:r>
              <a:rPr lang="en-US" sz="2400" dirty="0"/>
              <a:t>can be used, where you calculate each number by adding the two preceding numbers.</a:t>
            </a:r>
          </a:p>
          <a:p>
            <a:endParaRPr lang="en-US" sz="2400" dirty="0"/>
          </a:p>
          <a:p>
            <a:r>
              <a:rPr lang="en-US" sz="2400" dirty="0"/>
              <a:t> However, this recursive approach can become inefficient very quickly </a:t>
            </a:r>
            <a:r>
              <a:rPr lang="en-US" sz="2400" b="1" dirty="0">
                <a:solidFill>
                  <a:srgbClr val="FF0000"/>
                </a:solidFill>
              </a:rPr>
              <a:t>because it recalculates </a:t>
            </a:r>
            <a:r>
              <a:rPr lang="en-US" sz="2400" dirty="0"/>
              <a:t>the values of the Fibonacci sequence multiple times.</a:t>
            </a:r>
            <a:endParaRPr lang="en-PH" sz="2400" dirty="0"/>
          </a:p>
        </p:txBody>
      </p:sp>
    </p:spTree>
    <p:extLst>
      <p:ext uri="{BB962C8B-B14F-4D97-AF65-F5344CB8AC3E}">
        <p14:creationId xmlns:p14="http://schemas.microsoft.com/office/powerpoint/2010/main" val="1697539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dirty="0"/>
              <a:t>Dynamic Programming </a:t>
            </a:r>
            <a:r>
              <a:rPr lang="en-PH" sz="6000" b="1" dirty="0"/>
              <a:t>Approach</a:t>
            </a:r>
            <a:endParaRPr lang="en-PH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pic>
        <p:nvPicPr>
          <p:cNvPr id="3" name="Picture 2" descr="A green rectangular object with black border&#10;&#10;Description automatically generated">
            <a:extLst>
              <a:ext uri="{FF2B5EF4-FFF2-40B4-BE49-F238E27FC236}">
                <a16:creationId xmlns:a16="http://schemas.microsoft.com/office/drawing/2014/main" id="{BDBBDD73-A95C-03A2-F830-38755D2648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505" y="1528744"/>
            <a:ext cx="4274990" cy="14037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567977-5818-1E7F-2BB7-E285429281DB}"/>
              </a:ext>
            </a:extLst>
          </p:cNvPr>
          <p:cNvSpPr txBox="1"/>
          <p:nvPr/>
        </p:nvSpPr>
        <p:spPr>
          <a:xfrm>
            <a:off x="774540" y="3136838"/>
            <a:ext cx="106429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In Dynamic Programming, instead of recalculating the Fibonacci numbers every time, each Fibonacci number is </a:t>
            </a:r>
            <a:r>
              <a:rPr lang="en-US" sz="2400" b="1" dirty="0">
                <a:solidFill>
                  <a:srgbClr val="0070C0"/>
                </a:solidFill>
              </a:rPr>
              <a:t>stored in an array or table for future use</a:t>
            </a:r>
            <a:r>
              <a:rPr lang="en-US" sz="2400" dirty="0"/>
              <a:t>. </a:t>
            </a:r>
          </a:p>
          <a:p>
            <a:endParaRPr lang="en-US" sz="2400" dirty="0"/>
          </a:p>
          <a:p>
            <a:r>
              <a:rPr lang="en-US" sz="2400" dirty="0"/>
              <a:t>This approach reduces redundant calculations and improves the time complexity of the algorithm significantly, making it much faster, especially for large values of n.</a:t>
            </a:r>
            <a:endParaRPr lang="en-PH" sz="2400" dirty="0"/>
          </a:p>
        </p:txBody>
      </p:sp>
    </p:spTree>
    <p:extLst>
      <p:ext uri="{BB962C8B-B14F-4D97-AF65-F5344CB8AC3E}">
        <p14:creationId xmlns:p14="http://schemas.microsoft.com/office/powerpoint/2010/main" val="2635203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References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8F01E5-9DD2-5DD7-64D3-82538770E359}"/>
              </a:ext>
            </a:extLst>
          </p:cNvPr>
          <p:cNvSpPr txBox="1"/>
          <p:nvPr/>
        </p:nvSpPr>
        <p:spPr>
          <a:xfrm>
            <a:off x="525611" y="1738583"/>
            <a:ext cx="1046412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dirty="0">
                <a:hlinkClick r:id="rId4"/>
              </a:rPr>
              <a:t>https://medium.com/swlh/strategies-in-algorithm-design-17029c7beb57</a:t>
            </a:r>
            <a:endParaRPr lang="en-US" sz="2400" dirty="0"/>
          </a:p>
          <a:p>
            <a:pPr algn="l"/>
            <a:endParaRPr lang="en-US" sz="2400" dirty="0"/>
          </a:p>
          <a:p>
            <a:pPr algn="l"/>
            <a:r>
              <a:rPr lang="en-US" sz="2400" dirty="0">
                <a:hlinkClick r:id="rId5"/>
              </a:rPr>
              <a:t>https://www.programiz.com/dsa/greedy-algorithm</a:t>
            </a:r>
            <a:endParaRPr lang="en-US" sz="2400" dirty="0"/>
          </a:p>
          <a:p>
            <a:pPr algn="l"/>
            <a:endParaRPr lang="en-US" sz="2400" dirty="0"/>
          </a:p>
          <a:p>
            <a:pPr algn="l"/>
            <a:r>
              <a:rPr lang="en-US" sz="2400" dirty="0">
                <a:hlinkClick r:id="rId6"/>
              </a:rPr>
              <a:t>https://www.programiz.com/dsa/divide-and-conquer</a:t>
            </a:r>
            <a:endParaRPr lang="en-US" sz="2400" dirty="0"/>
          </a:p>
          <a:p>
            <a:pPr algn="l"/>
            <a:endParaRPr lang="en-US" sz="2400" dirty="0"/>
          </a:p>
          <a:p>
            <a:pPr algn="l"/>
            <a:r>
              <a:rPr lang="en-US" sz="2400" dirty="0">
                <a:hlinkClick r:id="rId7"/>
              </a:rPr>
              <a:t>https://www.programiz.com/dsa/dynamic-programming</a:t>
            </a:r>
            <a:endParaRPr lang="en-US" sz="2400" dirty="0"/>
          </a:p>
          <a:p>
            <a:pPr algn="l"/>
            <a:endParaRPr lang="en-US" sz="2400" dirty="0"/>
          </a:p>
          <a:p>
            <a:pPr algn="l"/>
            <a:r>
              <a:rPr lang="en-US" sz="2400" dirty="0">
                <a:hlinkClick r:id="rId8"/>
              </a:rPr>
              <a:t>https://www.freecodecamp.org/news/brute-force-algorithms-explained/</a:t>
            </a:r>
            <a:endParaRPr lang="en-US" sz="2400" dirty="0"/>
          </a:p>
          <a:p>
            <a:pPr algn="l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71401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1548606-3A08-818D-193A-0989AB89DFFD}"/>
              </a:ext>
            </a:extLst>
          </p:cNvPr>
          <p:cNvSpPr txBox="1">
            <a:spLocks/>
          </p:cNvSpPr>
          <p:nvPr/>
        </p:nvSpPr>
        <p:spPr>
          <a:xfrm>
            <a:off x="459205" y="1207063"/>
            <a:ext cx="11273589" cy="44351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4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4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endParaRPr lang="en-US" sz="24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400" b="1" dirty="0">
                <a:latin typeface="Calibri Light (Headings)"/>
              </a:rPr>
              <a:t>Algorithm and Strategy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4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400" b="1" dirty="0">
                <a:latin typeface="Calibri Light (Headings)"/>
              </a:rPr>
              <a:t>Brute Force Approach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4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400" b="1" dirty="0">
                <a:latin typeface="Calibri Light (Headings)"/>
              </a:rPr>
              <a:t>Divide and Conquer Approach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4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400" b="1" dirty="0">
                <a:latin typeface="Calibri Light (Headings)"/>
              </a:rPr>
              <a:t>Greedy Approach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400" b="1" dirty="0">
              <a:latin typeface="Calibri Light (Headings)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400" b="1" dirty="0">
                <a:latin typeface="Calibri Light (Headings)"/>
              </a:rPr>
              <a:t>Dynamic Programming Approach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400" b="1" dirty="0">
              <a:latin typeface="Calibri Light (Headings)"/>
            </a:endParaRPr>
          </a:p>
          <a:p>
            <a:pPr algn="l"/>
            <a:endParaRPr lang="en-US" sz="2400" b="1" i="0" dirty="0">
              <a:solidFill>
                <a:schemeClr val="bg2">
                  <a:lumMod val="75000"/>
                </a:schemeClr>
              </a:solidFill>
              <a:effectLst/>
              <a:latin typeface="Calibri Light (Headings)"/>
            </a:endParaRPr>
          </a:p>
          <a:p>
            <a:pPr algn="l"/>
            <a:endParaRPr lang="en-US" sz="2400" b="1" dirty="0">
              <a:solidFill>
                <a:schemeClr val="bg2">
                  <a:lumMod val="75000"/>
                </a:schemeClr>
              </a:solidFill>
              <a:latin typeface="Calibri Light (Headings)"/>
            </a:endParaRPr>
          </a:p>
          <a:p>
            <a:pPr algn="l"/>
            <a:endParaRPr lang="en-US" sz="2400" b="1" i="0" dirty="0">
              <a:solidFill>
                <a:schemeClr val="bg2">
                  <a:lumMod val="75000"/>
                </a:schemeClr>
              </a:solidFill>
              <a:effectLst/>
              <a:latin typeface="Calibri Light (Headings)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D03D267-B89D-A90E-028C-7F67D3C7C1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9205" y="488604"/>
            <a:ext cx="9144000" cy="718459"/>
          </a:xfrm>
        </p:spPr>
        <p:txBody>
          <a:bodyPr>
            <a:normAutofit fontScale="90000"/>
          </a:bodyPr>
          <a:lstStyle/>
          <a:p>
            <a:pPr algn="l"/>
            <a:r>
              <a:rPr lang="en-PH" b="1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146491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Algorithm and Strategy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8F01E5-9DD2-5DD7-64D3-82538770E359}"/>
              </a:ext>
            </a:extLst>
          </p:cNvPr>
          <p:cNvSpPr txBox="1"/>
          <p:nvPr/>
        </p:nvSpPr>
        <p:spPr>
          <a:xfrm>
            <a:off x="525611" y="1738583"/>
            <a:ext cx="93912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One very important aspect of problem-solving is devising </a:t>
            </a:r>
            <a:r>
              <a:rPr lang="en-US" sz="2400" b="1" i="0" dirty="0">
                <a:solidFill>
                  <a:srgbClr val="0070C0"/>
                </a:solidFill>
                <a:effectLst/>
                <a:latin typeface="source-serif-pro"/>
              </a:rPr>
              <a:t>good strategies</a:t>
            </a: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. 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6ECED0-074F-842D-FB4D-CB062B73C4C7}"/>
              </a:ext>
            </a:extLst>
          </p:cNvPr>
          <p:cNvSpPr txBox="1"/>
          <p:nvPr/>
        </p:nvSpPr>
        <p:spPr>
          <a:xfrm>
            <a:off x="525612" y="2723222"/>
            <a:ext cx="75599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Definition of Strategy</a:t>
            </a:r>
          </a:p>
          <a:p>
            <a:r>
              <a:rPr lang="en-US" sz="2400" dirty="0"/>
              <a:t>A </a:t>
            </a:r>
            <a:r>
              <a:rPr lang="en-US" sz="2400" b="1" dirty="0">
                <a:solidFill>
                  <a:srgbClr val="00B050"/>
                </a:solidFill>
              </a:rPr>
              <a:t>strategy</a:t>
            </a:r>
            <a:r>
              <a:rPr lang="en-US" sz="2400" dirty="0"/>
              <a:t> is an approach (or a series of approaches) devised to solve a computational problem.</a:t>
            </a:r>
            <a:endParaRPr lang="en-PH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1252B6-2F07-E156-D767-1D46F8443F4C}"/>
              </a:ext>
            </a:extLst>
          </p:cNvPr>
          <p:cNvSpPr txBox="1"/>
          <p:nvPr/>
        </p:nvSpPr>
        <p:spPr>
          <a:xfrm>
            <a:off x="525611" y="4230835"/>
            <a:ext cx="75599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Definition of Algorithm</a:t>
            </a:r>
          </a:p>
          <a:p>
            <a:r>
              <a:rPr lang="en-US" sz="2400" dirty="0"/>
              <a:t>An </a:t>
            </a:r>
            <a:r>
              <a:rPr lang="en-US" sz="2400" b="1" dirty="0">
                <a:solidFill>
                  <a:srgbClr val="00B050"/>
                </a:solidFill>
              </a:rPr>
              <a:t>algorithm</a:t>
            </a:r>
            <a:r>
              <a:rPr lang="en-US" sz="2400" dirty="0"/>
              <a:t> is a sequence of computational steps that transform the input to an output.</a:t>
            </a:r>
            <a:endParaRPr lang="en-PH" sz="2400" dirty="0"/>
          </a:p>
        </p:txBody>
      </p:sp>
      <p:pic>
        <p:nvPicPr>
          <p:cNvPr id="9" name="Picture 8" descr="A cartoon of a sad face on a computer&#10;&#10;Description automatically generated">
            <a:extLst>
              <a:ext uri="{FF2B5EF4-FFF2-40B4-BE49-F238E27FC236}">
                <a16:creationId xmlns:a16="http://schemas.microsoft.com/office/drawing/2014/main" id="{9454599C-3933-69FD-6F36-971A83D2A2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794" y="3546078"/>
            <a:ext cx="3242183" cy="188508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6161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Algorithm and Strategy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8F01E5-9DD2-5DD7-64D3-82538770E359}"/>
              </a:ext>
            </a:extLst>
          </p:cNvPr>
          <p:cNvSpPr txBox="1"/>
          <p:nvPr/>
        </p:nvSpPr>
        <p:spPr>
          <a:xfrm>
            <a:off x="525611" y="1738583"/>
            <a:ext cx="93912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dirty="0">
                <a:solidFill>
                  <a:srgbClr val="242424"/>
                </a:solidFill>
                <a:latin typeface="source-serif-pro"/>
              </a:rPr>
              <a:t>T</a:t>
            </a: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here are many strategies for designin</a:t>
            </a:r>
            <a:r>
              <a:rPr lang="en-US" sz="2400" dirty="0">
                <a:solidFill>
                  <a:srgbClr val="242424"/>
                </a:solidFill>
                <a:latin typeface="source-serif-pro"/>
              </a:rPr>
              <a:t>g algorithms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6ECED0-074F-842D-FB4D-CB062B73C4C7}"/>
              </a:ext>
            </a:extLst>
          </p:cNvPr>
          <p:cNvSpPr txBox="1"/>
          <p:nvPr/>
        </p:nvSpPr>
        <p:spPr>
          <a:xfrm>
            <a:off x="525611" y="4609928"/>
            <a:ext cx="1705959" cy="461665"/>
          </a:xfrm>
          <a:prstGeom prst="rect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b="1" dirty="0"/>
              <a:t>Brute Force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42D962-E70F-AD50-6BB2-82F2482B5CDC}"/>
              </a:ext>
            </a:extLst>
          </p:cNvPr>
          <p:cNvSpPr txBox="1"/>
          <p:nvPr/>
        </p:nvSpPr>
        <p:spPr>
          <a:xfrm>
            <a:off x="5837464" y="4626387"/>
            <a:ext cx="2321379" cy="461665"/>
          </a:xfrm>
          <a:prstGeom prst="rect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b="1" dirty="0"/>
              <a:t>Greedy Method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727AD2-9967-BA04-4128-50A130E627E7}"/>
              </a:ext>
            </a:extLst>
          </p:cNvPr>
          <p:cNvSpPr txBox="1"/>
          <p:nvPr/>
        </p:nvSpPr>
        <p:spPr>
          <a:xfrm>
            <a:off x="2652031" y="4609755"/>
            <a:ext cx="2764972" cy="461665"/>
          </a:xfrm>
          <a:prstGeom prst="rect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b="1" dirty="0"/>
              <a:t>Divide and Conquer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20793B-1BE0-841C-D43F-331CEA5EAF50}"/>
              </a:ext>
            </a:extLst>
          </p:cNvPr>
          <p:cNvSpPr txBox="1"/>
          <p:nvPr/>
        </p:nvSpPr>
        <p:spPr>
          <a:xfrm>
            <a:off x="8579304" y="4607337"/>
            <a:ext cx="3075213" cy="461665"/>
          </a:xfrm>
          <a:prstGeom prst="rect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b="1" dirty="0"/>
              <a:t>Dynamic Programming</a:t>
            </a:r>
          </a:p>
        </p:txBody>
      </p:sp>
      <p:pic>
        <p:nvPicPr>
          <p:cNvPr id="14" name="Picture 13" descr="A person holding a combination lock&#10;&#10;Description automatically generated">
            <a:extLst>
              <a:ext uri="{FF2B5EF4-FFF2-40B4-BE49-F238E27FC236}">
                <a16:creationId xmlns:a16="http://schemas.microsoft.com/office/drawing/2014/main" id="{198FF4DD-1349-67A6-532C-9B577CB7F3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56" y="2922895"/>
            <a:ext cx="1404788" cy="1404788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 descr="A red squares on a white background&#10;&#10;Description automatically generated">
            <a:extLst>
              <a:ext uri="{FF2B5EF4-FFF2-40B4-BE49-F238E27FC236}">
                <a16:creationId xmlns:a16="http://schemas.microsoft.com/office/drawing/2014/main" id="{ADB01D59-7EBB-7C04-7FB3-26F0AA8885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981" y="2930578"/>
            <a:ext cx="2764972" cy="1555297"/>
          </a:xfrm>
          <a:prstGeom prst="rect">
            <a:avLst/>
          </a:prstGeom>
        </p:spPr>
      </p:pic>
      <p:pic>
        <p:nvPicPr>
          <p:cNvPr id="24" name="Picture 23" descr="A diagram of a city&#10;&#10;Description automatically generated">
            <a:extLst>
              <a:ext uri="{FF2B5EF4-FFF2-40B4-BE49-F238E27FC236}">
                <a16:creationId xmlns:a16="http://schemas.microsoft.com/office/drawing/2014/main" id="{D178C7E0-5D96-ADD2-019E-77CF608509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236" y="2869275"/>
            <a:ext cx="2704864" cy="1555297"/>
          </a:xfrm>
          <a:prstGeom prst="rect">
            <a:avLst/>
          </a:prstGeom>
        </p:spPr>
      </p:pic>
      <p:pic>
        <p:nvPicPr>
          <p:cNvPr id="26" name="Picture 25" descr="A green rectangular object with black border&#10;&#10;Description automatically generated">
            <a:extLst>
              <a:ext uri="{FF2B5EF4-FFF2-40B4-BE49-F238E27FC236}">
                <a16:creationId xmlns:a16="http://schemas.microsoft.com/office/drawing/2014/main" id="{A822C4D2-4E77-8A04-A9F7-CEF2FAD3DB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304" y="3157807"/>
            <a:ext cx="3370262" cy="110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618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Brute Force Approach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8F01E5-9DD2-5DD7-64D3-82538770E359}"/>
              </a:ext>
            </a:extLst>
          </p:cNvPr>
          <p:cNvSpPr txBox="1"/>
          <p:nvPr/>
        </p:nvSpPr>
        <p:spPr>
          <a:xfrm>
            <a:off x="525611" y="1738583"/>
            <a:ext cx="1046412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dirty="0"/>
              <a:t>This is the simplest approach where </a:t>
            </a:r>
            <a:r>
              <a:rPr lang="en-US" sz="2400" b="1" dirty="0">
                <a:solidFill>
                  <a:srgbClr val="0070C0"/>
                </a:solidFill>
              </a:rPr>
              <a:t>you exhaustively try all possible solutions</a:t>
            </a:r>
            <a:r>
              <a:rPr lang="en-US" sz="2400" dirty="0"/>
              <a:t> and select the best one. 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A very straightforward approach but can be </a:t>
            </a:r>
            <a:r>
              <a:rPr lang="en-US" sz="2400" b="1" dirty="0">
                <a:solidFill>
                  <a:srgbClr val="0070C0"/>
                </a:solidFill>
              </a:rPr>
              <a:t>inefficient for large problem sizes due to its time complexity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1141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Brute Force Approach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58F01E5-9DD2-5DD7-64D3-82538770E359}"/>
                  </a:ext>
                </a:extLst>
              </p:cNvPr>
              <p:cNvSpPr txBox="1"/>
              <p:nvPr/>
            </p:nvSpPr>
            <p:spPr>
              <a:xfrm>
                <a:off x="525611" y="1245894"/>
                <a:ext cx="5657475" cy="469359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 fontAlgn="base"/>
                <a:r>
                  <a:rPr lang="en-US" sz="2300" dirty="0"/>
                  <a:t>For example, imagine you have a small padlock with </a:t>
                </a:r>
                <a:r>
                  <a:rPr lang="en-US" sz="2300" b="1" dirty="0"/>
                  <a:t>4 digits</a:t>
                </a:r>
                <a:r>
                  <a:rPr lang="en-US" sz="2300" dirty="0"/>
                  <a:t>, each from </a:t>
                </a:r>
                <a:r>
                  <a:rPr lang="en-US" sz="2300" b="1" dirty="0"/>
                  <a:t>0-9</a:t>
                </a:r>
                <a:r>
                  <a:rPr lang="en-US" sz="2300" dirty="0"/>
                  <a:t>. </a:t>
                </a:r>
              </a:p>
              <a:p>
                <a:pPr algn="l" fontAlgn="base"/>
                <a:endParaRPr lang="en-US" sz="2300" dirty="0"/>
              </a:p>
              <a:p>
                <a:pPr algn="l" fontAlgn="base"/>
                <a:r>
                  <a:rPr lang="en-US" sz="2300" dirty="0"/>
                  <a:t>You forgot your combination, Since you can't remember any of the digits, </a:t>
                </a:r>
                <a:r>
                  <a:rPr lang="en-US" sz="2300" b="1" dirty="0">
                    <a:solidFill>
                      <a:srgbClr val="0070C0"/>
                    </a:solidFill>
                  </a:rPr>
                  <a:t>you have to use a brute force method to open the lock</a:t>
                </a:r>
                <a:r>
                  <a:rPr lang="en-US" sz="2300" dirty="0"/>
                  <a:t>.</a:t>
                </a:r>
              </a:p>
              <a:p>
                <a:pPr algn="l" fontAlgn="base"/>
                <a:endParaRPr lang="en-US" sz="2300" dirty="0"/>
              </a:p>
              <a:p>
                <a:pPr algn="l" fontAlgn="base"/>
                <a:r>
                  <a:rPr lang="en-US" sz="2300" dirty="0"/>
                  <a:t>So you set all the numbers back to 0 and try them one by one: 0001, 0002, 0003, and so on until it opens. </a:t>
                </a:r>
              </a:p>
              <a:p>
                <a:pPr algn="l" fontAlgn="base"/>
                <a:endParaRPr lang="en-US" sz="2300" dirty="0"/>
              </a:p>
              <a:p>
                <a:pPr algn="l" fontAlgn="base"/>
                <a:r>
                  <a:rPr lang="en-US" sz="2300" dirty="0"/>
                  <a:t>In the worst case scenario, it would take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3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3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𝟏𝟎</m:t>
                        </m:r>
                      </m:e>
                      <m:sup>
                        <m:r>
                          <a:rPr lang="en-US" sz="23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𝟒</m:t>
                        </m:r>
                      </m:sup>
                    </m:sSup>
                  </m:oMath>
                </a14:m>
                <a:r>
                  <a:rPr lang="en-US" sz="2300" b="1" dirty="0">
                    <a:solidFill>
                      <a:srgbClr val="FF0000"/>
                    </a:solidFill>
                  </a:rPr>
                  <a:t>, or 10,000 tries </a:t>
                </a:r>
                <a:r>
                  <a:rPr lang="en-US" sz="2300" dirty="0"/>
                  <a:t>to find your combination.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58F01E5-9DD2-5DD7-64D3-82538770E35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5611" y="1245894"/>
                <a:ext cx="5657475" cy="4693593"/>
              </a:xfrm>
              <a:prstGeom prst="rect">
                <a:avLst/>
              </a:prstGeom>
              <a:blipFill>
                <a:blip r:embed="rId4"/>
                <a:stretch>
                  <a:fillRect l="-1509" t="-909" r="-1185" b="-2078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person holding a combination lock&#10;&#10;Description automatically generated">
            <a:extLst>
              <a:ext uri="{FF2B5EF4-FFF2-40B4-BE49-F238E27FC236}">
                <a16:creationId xmlns:a16="http://schemas.microsoft.com/office/drawing/2014/main" id="{2A4ED579-4000-C1D7-EFFF-882AB75189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835" y="1245894"/>
            <a:ext cx="3428554" cy="34285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9852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Divide and Conquer Approach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8F01E5-9DD2-5DD7-64D3-82538770E359}"/>
              </a:ext>
            </a:extLst>
          </p:cNvPr>
          <p:cNvSpPr txBox="1"/>
          <p:nvPr/>
        </p:nvSpPr>
        <p:spPr>
          <a:xfrm>
            <a:off x="525611" y="1738583"/>
            <a:ext cx="1046412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dirty="0"/>
              <a:t>A </a:t>
            </a:r>
            <a:r>
              <a:rPr lang="en-US" sz="2400" b="1" dirty="0">
                <a:solidFill>
                  <a:srgbClr val="00B050"/>
                </a:solidFill>
              </a:rPr>
              <a:t>divide and conquer </a:t>
            </a:r>
            <a:r>
              <a:rPr lang="en-US" sz="2400" dirty="0"/>
              <a:t>algorithm is a strategy of solving a large problem by</a:t>
            </a:r>
          </a:p>
          <a:p>
            <a:pPr algn="l"/>
            <a:endParaRPr lang="en-US" sz="2400" dirty="0"/>
          </a:p>
          <a:p>
            <a:pPr algn="l">
              <a:buFont typeface="+mj-lt"/>
              <a:buAutoNum type="arabicPeriod"/>
            </a:pPr>
            <a:r>
              <a:rPr lang="en-US" sz="2400" dirty="0"/>
              <a:t> Breaking the problem into smaller sub-problems</a:t>
            </a:r>
          </a:p>
          <a:p>
            <a:pPr algn="l">
              <a:buFont typeface="+mj-lt"/>
              <a:buAutoNum type="arabicPeriod"/>
            </a:pPr>
            <a:r>
              <a:rPr lang="en-US" sz="2400" dirty="0"/>
              <a:t> Solving the sub-problems</a:t>
            </a:r>
          </a:p>
          <a:p>
            <a:pPr algn="l">
              <a:buFont typeface="+mj-lt"/>
              <a:buAutoNum type="arabicPeriod"/>
            </a:pPr>
            <a:r>
              <a:rPr lang="en-US" sz="2400" dirty="0"/>
              <a:t> Combining them to get the desired output.</a:t>
            </a:r>
          </a:p>
          <a:p>
            <a:pPr algn="l"/>
            <a:endParaRPr lang="en-US" sz="2400" dirty="0"/>
          </a:p>
          <a:p>
            <a:pPr algn="l"/>
            <a:endParaRPr lang="en-US" sz="2400" b="0" i="0" dirty="0">
              <a:effectLst/>
              <a:latin typeface="euclid_circular_a"/>
            </a:endParaRPr>
          </a:p>
        </p:txBody>
      </p:sp>
    </p:spTree>
    <p:extLst>
      <p:ext uri="{BB962C8B-B14F-4D97-AF65-F5344CB8AC3E}">
        <p14:creationId xmlns:p14="http://schemas.microsoft.com/office/powerpoint/2010/main" val="1290233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Divide and Conquer Approach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8F01E5-9DD2-5DD7-64D3-82538770E359}"/>
              </a:ext>
            </a:extLst>
          </p:cNvPr>
          <p:cNvSpPr txBox="1"/>
          <p:nvPr/>
        </p:nvSpPr>
        <p:spPr>
          <a:xfrm>
            <a:off x="558267" y="1630738"/>
            <a:ext cx="5657475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2300" dirty="0"/>
              <a:t>The merge sort algorithm uses the divide and conquer approach where:</a:t>
            </a:r>
          </a:p>
          <a:p>
            <a:pPr algn="l" fontAlgn="base"/>
            <a:endParaRPr lang="en-US" sz="2300" dirty="0"/>
          </a:p>
          <a:p>
            <a:pPr algn="l" fontAlgn="base"/>
            <a:r>
              <a:rPr lang="en-US" sz="2300" dirty="0"/>
              <a:t>1. An array is </a:t>
            </a:r>
            <a:r>
              <a:rPr lang="en-US" sz="2300" b="1" dirty="0"/>
              <a:t>divided</a:t>
            </a:r>
            <a:r>
              <a:rPr lang="en-US" sz="2300" dirty="0"/>
              <a:t> into two halves</a:t>
            </a:r>
          </a:p>
          <a:p>
            <a:pPr algn="l" fontAlgn="base"/>
            <a:r>
              <a:rPr lang="en-US" sz="2300" dirty="0"/>
              <a:t>2. Each subpart is then divided recursively until we get the individual elements</a:t>
            </a:r>
          </a:p>
          <a:p>
            <a:pPr algn="l" fontAlgn="base"/>
            <a:r>
              <a:rPr lang="en-US" sz="2300" dirty="0"/>
              <a:t>3. The elements are then combined in a sorted manner. Hence, we </a:t>
            </a:r>
            <a:r>
              <a:rPr lang="en-US" sz="2300" b="1" dirty="0"/>
              <a:t>conquer</a:t>
            </a:r>
            <a:r>
              <a:rPr lang="en-US" sz="2300" dirty="0"/>
              <a:t> and </a:t>
            </a:r>
            <a:r>
              <a:rPr lang="en-US" sz="2300" b="1" dirty="0"/>
              <a:t>combine</a:t>
            </a:r>
          </a:p>
        </p:txBody>
      </p:sp>
      <p:pic>
        <p:nvPicPr>
          <p:cNvPr id="3" name="Picture 2" descr="A red squares on a white background&#10;&#10;Description automatically generated">
            <a:extLst>
              <a:ext uri="{FF2B5EF4-FFF2-40B4-BE49-F238E27FC236}">
                <a16:creationId xmlns:a16="http://schemas.microsoft.com/office/drawing/2014/main" id="{A75E6EBE-76F8-792D-E29D-F6CB2535F8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8381" y="2122277"/>
            <a:ext cx="2764972" cy="155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821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Greedy Approach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CCALCOMP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8F01E5-9DD2-5DD7-64D3-82538770E359}"/>
              </a:ext>
            </a:extLst>
          </p:cNvPr>
          <p:cNvSpPr txBox="1"/>
          <p:nvPr/>
        </p:nvSpPr>
        <p:spPr>
          <a:xfrm>
            <a:off x="525611" y="1738583"/>
            <a:ext cx="1046412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dirty="0">
                <a:effectLst/>
                <a:latin typeface="euclid_circular_a"/>
              </a:rPr>
              <a:t>A </a:t>
            </a:r>
            <a:r>
              <a:rPr lang="en-US" sz="2400" b="1" i="0" dirty="0">
                <a:solidFill>
                  <a:srgbClr val="00B050"/>
                </a:solidFill>
                <a:effectLst/>
                <a:latin typeface="euclid_circular_a"/>
              </a:rPr>
              <a:t>greedy algorithm </a:t>
            </a:r>
            <a:r>
              <a:rPr lang="en-US" sz="2400" b="0" i="0" dirty="0">
                <a:effectLst/>
                <a:latin typeface="euclid_circular_a"/>
              </a:rPr>
              <a:t>is an approach for solving a problem by selecting the best option available at the moment. </a:t>
            </a:r>
          </a:p>
          <a:p>
            <a:pPr algn="l"/>
            <a:endParaRPr lang="en-US" sz="2400" dirty="0">
              <a:latin typeface="euclid_circular_a"/>
            </a:endParaRPr>
          </a:p>
          <a:p>
            <a:pPr algn="l"/>
            <a:r>
              <a:rPr lang="en-US" sz="2400" b="0" i="0" dirty="0">
                <a:effectLst/>
                <a:latin typeface="euclid_circular_a"/>
              </a:rPr>
              <a:t>It doesn't worry whether the current best result will bring the overall optimal result.</a:t>
            </a:r>
          </a:p>
          <a:p>
            <a:pPr algn="l"/>
            <a:endParaRPr lang="en-US" sz="2400" dirty="0">
              <a:latin typeface="euclid_circular_a"/>
            </a:endParaRPr>
          </a:p>
          <a:p>
            <a:pPr algn="l"/>
            <a:r>
              <a:rPr lang="en-US" sz="2400" b="0" i="0" dirty="0">
                <a:effectLst/>
                <a:latin typeface="euclid_circular_a"/>
              </a:rPr>
              <a:t>The algorithm never reverses the earlier decision even if the choice is wrong</a:t>
            </a:r>
          </a:p>
        </p:txBody>
      </p:sp>
    </p:spTree>
    <p:extLst>
      <p:ext uri="{BB962C8B-B14F-4D97-AF65-F5344CB8AC3E}">
        <p14:creationId xmlns:p14="http://schemas.microsoft.com/office/powerpoint/2010/main" val="786641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88BDCA587B344BBA6CB1A93FAE6998" ma:contentTypeVersion="2" ma:contentTypeDescription="Create a new document." ma:contentTypeScope="" ma:versionID="7a8e4b6720badb2566a0cfeddfaf2856">
  <xsd:schema xmlns:xsd="http://www.w3.org/2001/XMLSchema" xmlns:xs="http://www.w3.org/2001/XMLSchema" xmlns:p="http://schemas.microsoft.com/office/2006/metadata/properties" xmlns:ns2="ba111d12-426d-4af0-bcb6-460e36974645" targetNamespace="http://schemas.microsoft.com/office/2006/metadata/properties" ma:root="true" ma:fieldsID="989b05398519136c88ba0a8d54e3c3da" ns2:_="">
    <xsd:import namespace="ba111d12-426d-4af0-bcb6-460e369746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111d12-426d-4af0-bcb6-460e369746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E0C03B0-3DE5-4BD9-B3BB-6E4919CD06B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5518A6-09E4-4E11-AE7D-4C13722BEBC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46BFEDF5-8B64-4FF5-9637-4791A1C152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111d12-426d-4af0-bcb6-460e369746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2722</TotalTime>
  <Words>805</Words>
  <Application>Microsoft Office PowerPoint</Application>
  <PresentationFormat>Widescreen</PresentationFormat>
  <Paragraphs>128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Calibri</vt:lpstr>
      <vt:lpstr>Calibri Light</vt:lpstr>
      <vt:lpstr>Calibri Light (Headings)</vt:lpstr>
      <vt:lpstr>Cambria Math</vt:lpstr>
      <vt:lpstr>euclid_circular_a</vt:lpstr>
      <vt:lpstr>Söhne</vt:lpstr>
      <vt:lpstr>source-serif-pro</vt:lpstr>
      <vt:lpstr>Wingdings</vt:lpstr>
      <vt:lpstr>Office Theme</vt:lpstr>
      <vt:lpstr>Strategies in Designing Algorithms</vt:lpstr>
      <vt:lpstr>Outline</vt:lpstr>
      <vt:lpstr>Algorithm and Strategy</vt:lpstr>
      <vt:lpstr>Algorithm and Strategy</vt:lpstr>
      <vt:lpstr>Brute Force Approach </vt:lpstr>
      <vt:lpstr>Brute Force Approach </vt:lpstr>
      <vt:lpstr>Divide and Conquer Approach</vt:lpstr>
      <vt:lpstr>Divide and Conquer Approach</vt:lpstr>
      <vt:lpstr>Greedy Approach</vt:lpstr>
      <vt:lpstr>Greedy Approach</vt:lpstr>
      <vt:lpstr>Dynamic Programming Approach</vt:lpstr>
      <vt:lpstr>Dynamic Programming Approach</vt:lpstr>
      <vt:lpstr>Dynamic Programming Approach</vt:lpstr>
      <vt:lpstr>Dynamic Programming Approach</vt:lpstr>
      <vt:lpstr>Dynamic Programming Approach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Ponio, Elizer Jr</cp:lastModifiedBy>
  <cp:revision>480</cp:revision>
  <dcterms:created xsi:type="dcterms:W3CDTF">2022-05-11T03:47:05Z</dcterms:created>
  <dcterms:modified xsi:type="dcterms:W3CDTF">2024-05-19T16:35:37Z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0x0101007188BDCA587B344BBA6CB1A93FAE6998</vt:lpwstr>
  </property>
</Properties>
</file>

<file path=docProps/thumbnail.jpeg>
</file>